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3" r:id="rId3"/>
    <p:sldId id="379" r:id="rId4"/>
    <p:sldId id="449" r:id="rId5"/>
    <p:sldId id="284" r:id="rId6"/>
    <p:sldId id="285" r:id="rId7"/>
    <p:sldId id="286" r:id="rId8"/>
    <p:sldId id="287" r:id="rId9"/>
    <p:sldId id="288" r:id="rId10"/>
    <p:sldId id="300" r:id="rId11"/>
    <p:sldId id="448" r:id="rId12"/>
    <p:sldId id="301" r:id="rId13"/>
    <p:sldId id="295" r:id="rId14"/>
    <p:sldId id="296" r:id="rId15"/>
    <p:sldId id="302" r:id="rId16"/>
    <p:sldId id="293" r:id="rId17"/>
    <p:sldId id="292" r:id="rId18"/>
    <p:sldId id="450" r:id="rId19"/>
    <p:sldId id="266" r:id="rId20"/>
    <p:sldId id="267" r:id="rId21"/>
    <p:sldId id="268" r:id="rId22"/>
    <p:sldId id="282" r:id="rId23"/>
    <p:sldId id="269" r:id="rId24"/>
    <p:sldId id="270" r:id="rId25"/>
    <p:sldId id="271" r:id="rId26"/>
    <p:sldId id="272" r:id="rId27"/>
    <p:sldId id="273" r:id="rId28"/>
    <p:sldId id="275" r:id="rId29"/>
    <p:sldId id="281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E2E6A-C820-9C4A-A418-EEEB6431D952}" v="18" dt="2021-10-29T09:14:06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76"/>
    <p:restoredTop sz="94643"/>
  </p:normalViewPr>
  <p:slideViewPr>
    <p:cSldViewPr snapToGrid="0" snapToObjects="1">
      <p:cViewPr>
        <p:scale>
          <a:sx n="112" d="100"/>
          <a:sy n="112" d="100"/>
        </p:scale>
        <p:origin x="2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17412-9547-2D42-A6C9-8B7CF77B75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1674F-A072-B944-8EAB-3F71994BE2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587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1C72D-8352-E547-BDD5-45CEFCDAA93D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726AD-9B42-F142-B713-7229172D9C5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168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317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2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79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07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7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94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43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5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32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6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fld id="{23691A47-B2AD-9A4C-89C8-7DA6A2265017}" type="datetimeFigureOut">
              <a:rPr lang="nl-NL" smtClean="0"/>
              <a:t>27-10-2021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nl-NL" sz="1800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71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test-prep/mcat/biomolecules/enzyme-kinetics/v/an-introduction-to-enzyme-kinetic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ccgY4OscT5w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AZXqhtduF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ccgY4OscT5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Biochemie 1 voor </a:t>
            </a:r>
            <a:r>
              <a:rPr lang="nl-NL" dirty="0" err="1"/>
              <a:t>bioinformatici</a:t>
            </a:r>
            <a:r>
              <a:rPr lang="nl-NL" dirty="0"/>
              <a:t>	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dr. Sanne Nabuurs</a:t>
            </a:r>
          </a:p>
        </p:txBody>
      </p:sp>
    </p:spTree>
    <p:extLst>
      <p:ext uri="{BB962C8B-B14F-4D97-AF65-F5344CB8AC3E}">
        <p14:creationId xmlns:p14="http://schemas.microsoft.com/office/powerpoint/2010/main" val="16995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CE9F9-9386-944B-9630-FAFE6E9D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Lineweaver</a:t>
            </a:r>
            <a:r>
              <a:rPr lang="nl-NL" dirty="0"/>
              <a:t> </a:t>
            </a:r>
            <a:r>
              <a:rPr lang="nl-NL" dirty="0" err="1"/>
              <a:t>Burk</a:t>
            </a:r>
            <a:r>
              <a:rPr lang="nl-NL" dirty="0"/>
              <a:t> plot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2243ABE-D2FB-B648-B758-9450ACC6C161}"/>
              </a:ext>
            </a:extLst>
          </p:cNvPr>
          <p:cNvSpPr txBox="1"/>
          <p:nvPr/>
        </p:nvSpPr>
        <p:spPr>
          <a:xfrm>
            <a:off x="804420" y="1600201"/>
            <a:ext cx="82450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Teken een </a:t>
            </a:r>
            <a:r>
              <a:rPr lang="nl-NL" sz="2400" dirty="0" err="1"/>
              <a:t>Lineweaver</a:t>
            </a:r>
            <a:r>
              <a:rPr lang="nl-NL" sz="2400" dirty="0"/>
              <a:t> </a:t>
            </a:r>
            <a:r>
              <a:rPr lang="nl-NL" sz="2400" dirty="0" err="1"/>
              <a:t>Burk</a:t>
            </a:r>
            <a:r>
              <a:rPr lang="nl-NL" sz="2400" dirty="0"/>
              <a:t> plot en geef hierin het volgende aan:</a:t>
            </a:r>
          </a:p>
          <a:p>
            <a:endParaRPr lang="nl-NL" sz="2400" dirty="0"/>
          </a:p>
          <a:p>
            <a:pPr marL="342900" indent="-342900">
              <a:buFontTx/>
              <a:buChar char="-"/>
            </a:pPr>
            <a:r>
              <a:rPr lang="nl-NL" sz="2400" dirty="0"/>
              <a:t>Titel van de x-as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Titel van de y-as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Wat geeft het snijpunt met de y-as aan?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Wat geeft het snijpunt met de x-as aan?</a:t>
            </a:r>
          </a:p>
          <a:p>
            <a:pPr marL="342900" indent="-342900">
              <a:buFontTx/>
              <a:buChar char="-"/>
            </a:pPr>
            <a:r>
              <a:rPr lang="nl-NL" sz="2400" dirty="0"/>
              <a:t>Wat geeft de helling van de grafiek aan?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0A1CEEC-6D21-294A-BAC3-A5592F36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22" y="4752519"/>
            <a:ext cx="4685756" cy="12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7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4"/>
          <a:stretch/>
        </p:blipFill>
        <p:spPr>
          <a:xfrm>
            <a:off x="2230488" y="1570182"/>
            <a:ext cx="7203072" cy="50503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39E867-BF14-4FAE-A21C-46574E8D599D}"/>
              </a:ext>
            </a:extLst>
          </p:cNvPr>
          <p:cNvSpPr/>
          <p:nvPr/>
        </p:nvSpPr>
        <p:spPr>
          <a:xfrm>
            <a:off x="1828801" y="226815"/>
            <a:ext cx="4878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b="1" dirty="0" err="1"/>
              <a:t>Lineweaver-Burk</a:t>
            </a:r>
            <a:r>
              <a:rPr lang="nl-NL" sz="3600" b="1" dirty="0"/>
              <a:t> plot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ED791B51-F17A-4729-AFE1-5D8A7FD2A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b="31277"/>
          <a:stretch/>
        </p:blipFill>
        <p:spPr bwMode="auto">
          <a:xfrm>
            <a:off x="7318565" y="226815"/>
            <a:ext cx="4053840" cy="7912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980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Lineweaver-Burk</a:t>
            </a:r>
            <a:r>
              <a:rPr lang="nl-NL" dirty="0"/>
              <a:t> representatie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4" y="2335306"/>
            <a:ext cx="3815251" cy="2989729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45" y="2335306"/>
            <a:ext cx="3597214" cy="318695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596" y="1954220"/>
            <a:ext cx="3597214" cy="33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8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Irreversible</a:t>
            </a:r>
            <a:r>
              <a:rPr lang="nl-NL" dirty="0"/>
              <a:t> inhibitors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Irreversibele inhibitors binden sterk aan enzym, covalent of niet-covalent. Binding substraat wordt dus voorkomen</a:t>
            </a:r>
          </a:p>
          <a:p>
            <a:endParaRPr lang="nl-NL" sz="2800" dirty="0"/>
          </a:p>
          <a:p>
            <a:pPr lvl="1"/>
            <a:r>
              <a:rPr lang="nl-NL" sz="2400" dirty="0" err="1"/>
              <a:t>Groepspecifieke</a:t>
            </a:r>
            <a:r>
              <a:rPr lang="nl-NL" sz="2400" dirty="0"/>
              <a:t> </a:t>
            </a:r>
            <a:r>
              <a:rPr lang="nl-NL" sz="2400" dirty="0" err="1"/>
              <a:t>reagents</a:t>
            </a:r>
            <a:r>
              <a:rPr lang="nl-NL" sz="2400" dirty="0"/>
              <a:t> (bindt bijvoorbeeld serine)</a:t>
            </a:r>
          </a:p>
          <a:p>
            <a:pPr lvl="1"/>
            <a:r>
              <a:rPr lang="nl-NL" sz="2400" dirty="0" err="1">
                <a:sym typeface="Wingdings"/>
              </a:rPr>
              <a:t>Transition</a:t>
            </a:r>
            <a:r>
              <a:rPr lang="nl-NL" sz="2400" dirty="0">
                <a:sym typeface="Wingdings"/>
              </a:rPr>
              <a:t> state analogen: binding is sterker dan substraat</a:t>
            </a:r>
          </a:p>
          <a:p>
            <a:pPr lvl="1"/>
            <a:r>
              <a:rPr lang="nl-NL" sz="2400" dirty="0" err="1"/>
              <a:t>Suicide</a:t>
            </a:r>
            <a:r>
              <a:rPr lang="nl-NL" sz="2400" dirty="0"/>
              <a:t> inhibitors: reactie treedt op, maar product bindt covalent of modificeert enzym</a:t>
            </a:r>
          </a:p>
        </p:txBody>
      </p:sp>
    </p:spTree>
    <p:extLst>
      <p:ext uri="{BB962C8B-B14F-4D97-AF65-F5344CB8AC3E}">
        <p14:creationId xmlns:p14="http://schemas.microsoft.com/office/powerpoint/2010/main" val="20493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Irreversible</a:t>
            </a:r>
            <a:r>
              <a:rPr lang="nl-NL" dirty="0"/>
              <a:t> inhibitors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258957"/>
            <a:ext cx="10972800" cy="4867207"/>
          </a:xfrm>
        </p:spPr>
        <p:txBody>
          <a:bodyPr/>
          <a:lstStyle/>
          <a:p>
            <a:r>
              <a:rPr lang="nl-NL" sz="2400" dirty="0" err="1"/>
              <a:t>Suicide</a:t>
            </a:r>
            <a:r>
              <a:rPr lang="nl-NL" sz="2400" dirty="0"/>
              <a:t> inhibitors: reactie treedt op, maar product bindt covalent of modificeert enzym: Penicilline</a:t>
            </a:r>
          </a:p>
          <a:p>
            <a:r>
              <a:rPr lang="nl-NL" sz="2400" dirty="0" err="1"/>
              <a:t>Transpeptidase</a:t>
            </a:r>
            <a:r>
              <a:rPr lang="nl-NL" sz="2400" dirty="0"/>
              <a:t> in bacterie cross-linkt D aminozuren in celwand door peptidebindingen af te breken en nieuwe te maken</a:t>
            </a:r>
          </a:p>
          <a:p>
            <a:r>
              <a:rPr lang="nl-NL" sz="2400" dirty="0"/>
              <a:t>Penicilline heeft een “nep” peptidebinding, deze bindt aan enzym, maar kan niet worden overgedragen aan celwand</a:t>
            </a:r>
          </a:p>
          <a:p>
            <a:endParaRPr lang="nl-NL" sz="2400" dirty="0"/>
          </a:p>
          <a:p>
            <a:endParaRPr lang="nl-NL" sz="24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0" y="3838574"/>
            <a:ext cx="2302528" cy="228759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863182"/>
            <a:ext cx="8534400" cy="246888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82" y="3582385"/>
            <a:ext cx="6039992" cy="27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2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C2F48-F617-DE43-A713-77997B97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FF8CF3-001E-EE48-8582-AA4B57161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Herhaling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461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/>
              <a:t>Een enzymreactie wordt uitgevoerd met 3 verschillende enzymconcentraties. Welke van de 3 groepen curves verwacht je?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6" y="3550605"/>
            <a:ext cx="9316278" cy="25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9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/>
          <a:srcRect t="-7397" b="-7397"/>
          <a:stretch>
            <a:fillRect/>
          </a:stretch>
        </p:blipFill>
        <p:spPr>
          <a:xfrm>
            <a:off x="1583635" y="1125539"/>
            <a:ext cx="9024730" cy="5348006"/>
          </a:xfrm>
        </p:spPr>
      </p:pic>
    </p:spTree>
    <p:extLst>
      <p:ext uri="{BB962C8B-B14F-4D97-AF65-F5344CB8AC3E}">
        <p14:creationId xmlns:p14="http://schemas.microsoft.com/office/powerpoint/2010/main" val="155592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Intermezzo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http://www.youtube.com/watch?v=ccgY4OscT5w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8470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Alle (metabole) </a:t>
            </a:r>
            <a:r>
              <a:rPr lang="nl-NL" sz="3600" dirty="0" err="1"/>
              <a:t>pathways</a:t>
            </a:r>
            <a:r>
              <a:rPr lang="nl-NL" sz="3600" dirty="0"/>
              <a:t> moeten gereguleerd worden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6" y="1269760"/>
            <a:ext cx="9607826" cy="5963716"/>
          </a:xfrm>
        </p:spPr>
      </p:pic>
      <p:sp>
        <p:nvSpPr>
          <p:cNvPr id="5" name="Tekstvak 4"/>
          <p:cNvSpPr txBox="1"/>
          <p:nvPr/>
        </p:nvSpPr>
        <p:spPr>
          <a:xfrm>
            <a:off x="1736035" y="3031083"/>
            <a:ext cx="871992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6000" dirty="0" err="1">
                <a:solidFill>
                  <a:srgbClr val="FF0000"/>
                </a:solidFill>
              </a:rPr>
              <a:t>Allosterische</a:t>
            </a:r>
            <a:r>
              <a:rPr lang="nl-NL" sz="6000" dirty="0">
                <a:solidFill>
                  <a:srgbClr val="FF0000"/>
                </a:solidFill>
              </a:rPr>
              <a:t> enzymen</a:t>
            </a:r>
          </a:p>
        </p:txBody>
      </p:sp>
    </p:spTree>
    <p:extLst>
      <p:ext uri="{BB962C8B-B14F-4D97-AF65-F5344CB8AC3E}">
        <p14:creationId xmlns:p14="http://schemas.microsoft.com/office/powerpoint/2010/main" val="10106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Inhibitie van enzymen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Reversibel</a:t>
            </a:r>
          </a:p>
          <a:p>
            <a:pPr lvl="1"/>
            <a:r>
              <a:rPr lang="nl-NL" dirty="0" err="1"/>
              <a:t>Competitive</a:t>
            </a:r>
            <a:r>
              <a:rPr lang="nl-NL" dirty="0"/>
              <a:t> </a:t>
            </a:r>
            <a:r>
              <a:rPr lang="nl-NL" dirty="0" err="1"/>
              <a:t>inhibition</a:t>
            </a:r>
            <a:endParaRPr lang="nl-NL" dirty="0"/>
          </a:p>
          <a:p>
            <a:pPr lvl="1"/>
            <a:r>
              <a:rPr lang="nl-NL" dirty="0" err="1"/>
              <a:t>Uncompetitive</a:t>
            </a:r>
            <a:endParaRPr lang="nl-NL" dirty="0"/>
          </a:p>
          <a:p>
            <a:pPr lvl="1"/>
            <a:r>
              <a:rPr lang="nl-NL" dirty="0" err="1"/>
              <a:t>Noncompetitive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Irriversibel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143" y="188259"/>
            <a:ext cx="3773424" cy="6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Allosterische</a:t>
            </a:r>
            <a:r>
              <a:rPr lang="nl-NL" dirty="0"/>
              <a:t> enzymen (7.3)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321905"/>
            <a:ext cx="10972800" cy="4525963"/>
          </a:xfrm>
        </p:spPr>
        <p:txBody>
          <a:bodyPr/>
          <a:lstStyle/>
          <a:p>
            <a:r>
              <a:rPr lang="nl-NL" sz="2800" dirty="0" err="1"/>
              <a:t>Allostery</a:t>
            </a:r>
            <a:r>
              <a:rPr lang="nl-NL" sz="2800" dirty="0"/>
              <a:t> is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process</a:t>
            </a:r>
            <a:r>
              <a:rPr lang="nl-NL" sz="2800" dirty="0"/>
              <a:t> </a:t>
            </a:r>
            <a:r>
              <a:rPr lang="nl-NL" sz="2800" dirty="0" err="1"/>
              <a:t>by</a:t>
            </a:r>
            <a:r>
              <a:rPr lang="nl-NL" sz="2800" dirty="0"/>
              <a:t> </a:t>
            </a:r>
            <a:r>
              <a:rPr lang="nl-NL" sz="2800" dirty="0" err="1"/>
              <a:t>which</a:t>
            </a:r>
            <a:r>
              <a:rPr lang="nl-NL" sz="2800" dirty="0"/>
              <a:t> </a:t>
            </a:r>
            <a:r>
              <a:rPr lang="nl-NL" sz="2800" dirty="0" err="1"/>
              <a:t>biological</a:t>
            </a:r>
            <a:r>
              <a:rPr lang="nl-NL" sz="2800" dirty="0"/>
              <a:t> macromolecules (</a:t>
            </a:r>
            <a:r>
              <a:rPr lang="nl-NL" sz="2800" dirty="0" err="1"/>
              <a:t>mostly</a:t>
            </a:r>
            <a:r>
              <a:rPr lang="nl-NL" sz="2800" dirty="0"/>
              <a:t> proteins) </a:t>
            </a:r>
            <a:r>
              <a:rPr lang="nl-NL" sz="2800" dirty="0" err="1"/>
              <a:t>transmit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effect of binding at </a:t>
            </a:r>
            <a:r>
              <a:rPr lang="nl-NL" sz="2800" dirty="0" err="1"/>
              <a:t>one</a:t>
            </a:r>
            <a:r>
              <a:rPr lang="nl-NL" sz="2800" dirty="0"/>
              <a:t> site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another</a:t>
            </a:r>
            <a:r>
              <a:rPr lang="nl-NL" sz="2800" dirty="0"/>
              <a:t>, </a:t>
            </a:r>
            <a:r>
              <a:rPr lang="nl-NL" sz="2800" dirty="0" err="1"/>
              <a:t>often</a:t>
            </a:r>
            <a:r>
              <a:rPr lang="nl-NL" sz="2800" dirty="0"/>
              <a:t> </a:t>
            </a:r>
            <a:r>
              <a:rPr lang="nl-NL" sz="2800" dirty="0" err="1"/>
              <a:t>distal</a:t>
            </a:r>
            <a:r>
              <a:rPr lang="nl-NL" sz="2800" dirty="0"/>
              <a:t>, </a:t>
            </a:r>
            <a:r>
              <a:rPr lang="nl-NL" sz="2800" dirty="0" err="1"/>
              <a:t>functional</a:t>
            </a:r>
            <a:r>
              <a:rPr lang="nl-NL" sz="2800" dirty="0"/>
              <a:t> site, </a:t>
            </a:r>
            <a:r>
              <a:rPr lang="nl-NL" sz="2800" dirty="0" err="1"/>
              <a:t>allowing</a:t>
            </a:r>
            <a:r>
              <a:rPr lang="nl-NL" sz="2800" dirty="0"/>
              <a:t> </a:t>
            </a:r>
            <a:r>
              <a:rPr lang="nl-NL" sz="2800" dirty="0" err="1"/>
              <a:t>for</a:t>
            </a:r>
            <a:r>
              <a:rPr lang="nl-NL" sz="2800" dirty="0"/>
              <a:t> </a:t>
            </a:r>
            <a:r>
              <a:rPr lang="nl-NL" sz="2800" dirty="0" err="1"/>
              <a:t>regulation</a:t>
            </a:r>
            <a:r>
              <a:rPr lang="nl-NL" sz="2800" dirty="0"/>
              <a:t> of </a:t>
            </a:r>
            <a:r>
              <a:rPr lang="nl-NL" sz="2800" dirty="0" err="1"/>
              <a:t>activity</a:t>
            </a:r>
            <a:r>
              <a:rPr lang="nl-NL" sz="2800" dirty="0"/>
              <a:t>.</a:t>
            </a:r>
          </a:p>
          <a:p>
            <a:endParaRPr lang="nl-NL" dirty="0"/>
          </a:p>
          <a:p>
            <a:r>
              <a:rPr lang="nl-NL" sz="2800" dirty="0"/>
              <a:t>The term </a:t>
            </a:r>
            <a:r>
              <a:rPr lang="nl-NL" sz="2800" dirty="0" err="1"/>
              <a:t>allostery</a:t>
            </a:r>
            <a:r>
              <a:rPr lang="nl-NL" sz="2800" dirty="0"/>
              <a:t> </a:t>
            </a:r>
            <a:r>
              <a:rPr lang="nl-NL" sz="2800" dirty="0" err="1"/>
              <a:t>comes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Greek</a:t>
            </a:r>
            <a:r>
              <a:rPr lang="nl-NL" sz="2800" dirty="0"/>
              <a:t> </a:t>
            </a:r>
            <a:r>
              <a:rPr lang="nl-NL" sz="2800" dirty="0" err="1"/>
              <a:t>allos</a:t>
            </a:r>
            <a:r>
              <a:rPr lang="nl-NL" sz="2800" dirty="0"/>
              <a:t> (</a:t>
            </a:r>
            <a:r>
              <a:rPr lang="nl-NL" sz="2800" dirty="0" err="1"/>
              <a:t>ἄλλος</a:t>
            </a:r>
            <a:r>
              <a:rPr lang="nl-NL" sz="2800" dirty="0"/>
              <a:t>), "</a:t>
            </a:r>
            <a:r>
              <a:rPr lang="nl-NL" sz="2800" dirty="0" err="1"/>
              <a:t>other</a:t>
            </a:r>
            <a:r>
              <a:rPr lang="nl-NL" sz="2800" dirty="0"/>
              <a:t>,"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stereos</a:t>
            </a:r>
            <a:r>
              <a:rPr lang="nl-NL" sz="2800" dirty="0"/>
              <a:t> (</a:t>
            </a:r>
            <a:r>
              <a:rPr lang="nl-NL" sz="2800" dirty="0" err="1"/>
              <a:t>στερεὀς</a:t>
            </a:r>
            <a:r>
              <a:rPr lang="nl-NL" sz="2800" dirty="0"/>
              <a:t>), "</a:t>
            </a:r>
            <a:r>
              <a:rPr lang="nl-NL" sz="2800" dirty="0" err="1"/>
              <a:t>solid</a:t>
            </a:r>
            <a:r>
              <a:rPr lang="nl-NL" sz="2800" dirty="0"/>
              <a:t> (object)." </a:t>
            </a:r>
            <a:r>
              <a:rPr lang="nl-NL" sz="2800" dirty="0" err="1"/>
              <a:t>This</a:t>
            </a:r>
            <a:r>
              <a:rPr lang="nl-NL" sz="2800" dirty="0"/>
              <a:t> is in </a:t>
            </a:r>
            <a:r>
              <a:rPr lang="nl-NL" sz="2800" dirty="0" err="1"/>
              <a:t>reference</a:t>
            </a:r>
            <a:r>
              <a:rPr lang="nl-NL" sz="2800" dirty="0"/>
              <a:t> </a:t>
            </a:r>
            <a:r>
              <a:rPr lang="nl-NL" sz="2800" dirty="0" err="1"/>
              <a:t>to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fact</a:t>
            </a:r>
            <a:r>
              <a:rPr lang="nl-NL" sz="2800" dirty="0"/>
              <a:t> </a:t>
            </a:r>
            <a:r>
              <a:rPr lang="nl-NL" sz="2800" dirty="0" err="1"/>
              <a:t>that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</a:t>
            </a:r>
            <a:r>
              <a:rPr lang="nl-NL" sz="2800" dirty="0" err="1"/>
              <a:t>regulatory</a:t>
            </a:r>
            <a:r>
              <a:rPr lang="nl-NL" sz="2800" dirty="0"/>
              <a:t> site of </a:t>
            </a:r>
            <a:r>
              <a:rPr lang="nl-NL" sz="2800" dirty="0" err="1"/>
              <a:t>an</a:t>
            </a:r>
            <a:r>
              <a:rPr lang="nl-NL" sz="2800" dirty="0"/>
              <a:t> </a:t>
            </a:r>
            <a:r>
              <a:rPr lang="nl-NL" sz="2800" dirty="0" err="1"/>
              <a:t>allosteric</a:t>
            </a:r>
            <a:r>
              <a:rPr lang="nl-NL" sz="2800" dirty="0"/>
              <a:t> </a:t>
            </a:r>
            <a:r>
              <a:rPr lang="nl-NL" sz="2800" dirty="0" err="1"/>
              <a:t>protein</a:t>
            </a:r>
            <a:r>
              <a:rPr lang="nl-NL" sz="2800" dirty="0"/>
              <a:t> is </a:t>
            </a:r>
            <a:r>
              <a:rPr lang="nl-NL" sz="2800" dirty="0" err="1"/>
              <a:t>physically</a:t>
            </a:r>
            <a:r>
              <a:rPr lang="nl-NL" sz="2800" dirty="0"/>
              <a:t> </a:t>
            </a:r>
            <a:r>
              <a:rPr lang="nl-NL" sz="2800" dirty="0" err="1"/>
              <a:t>distinct</a:t>
            </a:r>
            <a:r>
              <a:rPr lang="nl-NL" sz="2800" dirty="0"/>
              <a:t> </a:t>
            </a:r>
            <a:r>
              <a:rPr lang="nl-NL" sz="2800" dirty="0" err="1"/>
              <a:t>from</a:t>
            </a:r>
            <a:r>
              <a:rPr lang="nl-NL" sz="2800" dirty="0"/>
              <a:t> </a:t>
            </a:r>
            <a:r>
              <a:rPr lang="nl-NL" sz="2800" dirty="0" err="1"/>
              <a:t>its</a:t>
            </a:r>
            <a:r>
              <a:rPr lang="nl-NL" sz="2800" dirty="0"/>
              <a:t> </a:t>
            </a:r>
            <a:r>
              <a:rPr lang="nl-NL" sz="2800" dirty="0" err="1"/>
              <a:t>active</a:t>
            </a:r>
            <a:r>
              <a:rPr lang="nl-NL" sz="2800" dirty="0"/>
              <a:t> site.</a:t>
            </a:r>
          </a:p>
        </p:txBody>
      </p:sp>
    </p:spTree>
    <p:extLst>
      <p:ext uri="{BB962C8B-B14F-4D97-AF65-F5344CB8AC3E}">
        <p14:creationId xmlns:p14="http://schemas.microsoft.com/office/powerpoint/2010/main" val="30749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Pathway</a:t>
            </a:r>
            <a:r>
              <a:rPr lang="nl-NL" dirty="0"/>
              <a:t> regulatie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4" b="12156"/>
          <a:stretch/>
        </p:blipFill>
        <p:spPr>
          <a:xfrm>
            <a:off x="1828800" y="3107543"/>
            <a:ext cx="8534400" cy="1114262"/>
          </a:xfrm>
        </p:spPr>
      </p:pic>
      <p:pic>
        <p:nvPicPr>
          <p:cNvPr id="5" name="Tijdelijke aanduiding voor inhou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" b="14429"/>
          <a:stretch/>
        </p:blipFill>
        <p:spPr bwMode="auto">
          <a:xfrm>
            <a:off x="1828800" y="1530581"/>
            <a:ext cx="8534400" cy="26912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670897" y="4567661"/>
            <a:ext cx="105715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A </a:t>
            </a:r>
            <a:r>
              <a:rPr lang="nl-NL" sz="2800" dirty="0">
                <a:sym typeface="Wingdings"/>
              </a:rPr>
              <a:t> B: </a:t>
            </a:r>
            <a:r>
              <a:rPr lang="nl-NL" sz="2800" dirty="0" err="1">
                <a:sym typeface="Wingdings"/>
              </a:rPr>
              <a:t>commited</a:t>
            </a:r>
            <a:r>
              <a:rPr lang="nl-NL" sz="2800" dirty="0">
                <a:sym typeface="Wingdings"/>
              </a:rPr>
              <a:t> step (hierna moeten de stappen tot F doorgaan</a:t>
            </a:r>
          </a:p>
          <a:p>
            <a:r>
              <a:rPr lang="nl-NL" sz="2800" dirty="0">
                <a:sym typeface="Wingdings"/>
              </a:rPr>
              <a:t>F reguleert deze stap: Feedback </a:t>
            </a:r>
            <a:r>
              <a:rPr lang="nl-NL" sz="2800" dirty="0" err="1">
                <a:sym typeface="Wingdings"/>
              </a:rPr>
              <a:t>inhibition</a:t>
            </a:r>
            <a:endParaRPr lang="nl-NL" sz="2800" dirty="0">
              <a:sym typeface="Wingdings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42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Pathway</a:t>
            </a:r>
            <a:r>
              <a:rPr lang="nl-NL" dirty="0"/>
              <a:t> regulatie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474954" y="4349931"/>
            <a:ext cx="845295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>
                <a:sym typeface="Wingdings"/>
              </a:rPr>
              <a:t>F en I maken via J samen K</a:t>
            </a:r>
          </a:p>
          <a:p>
            <a:r>
              <a:rPr lang="nl-NL" sz="2400" dirty="0">
                <a:sym typeface="Wingdings"/>
              </a:rPr>
              <a:t>K reguleert e1 en e10 (negatief)</a:t>
            </a:r>
          </a:p>
          <a:p>
            <a:r>
              <a:rPr lang="nl-NL" sz="2400" dirty="0">
                <a:sym typeface="Wingdings"/>
              </a:rPr>
              <a:t>F en I reguleren e1 en e10 ook, maar dan positief</a:t>
            </a:r>
          </a:p>
          <a:p>
            <a:endParaRPr lang="nl-NL" sz="2400" dirty="0">
              <a:sym typeface="Wingdings"/>
            </a:endParaRPr>
          </a:p>
          <a:p>
            <a:r>
              <a:rPr lang="nl-NL" sz="2400" dirty="0">
                <a:sym typeface="Wingdings"/>
              </a:rPr>
              <a:t>Enzymen van de “</a:t>
            </a:r>
            <a:r>
              <a:rPr lang="nl-NL" sz="2400" dirty="0" err="1">
                <a:sym typeface="Wingdings"/>
              </a:rPr>
              <a:t>commited</a:t>
            </a:r>
            <a:r>
              <a:rPr lang="nl-NL" sz="2400" dirty="0">
                <a:sym typeface="Wingdings"/>
              </a:rPr>
              <a:t> step” zijn </a:t>
            </a:r>
            <a:r>
              <a:rPr lang="nl-NL" sz="2400" dirty="0" err="1">
                <a:sym typeface="Wingdings"/>
              </a:rPr>
              <a:t>allosterische</a:t>
            </a:r>
            <a:r>
              <a:rPr lang="nl-NL" sz="2400" dirty="0">
                <a:sym typeface="Wingdings"/>
              </a:rPr>
              <a:t> enzymen</a:t>
            </a:r>
          </a:p>
          <a:p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33FEB41D-8FDE-E946-8FA9-F7F7AD1F3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318"/>
          <a:stretch/>
        </p:blipFill>
        <p:spPr>
          <a:xfrm>
            <a:off x="1828800" y="1243104"/>
            <a:ext cx="8534400" cy="3106827"/>
          </a:xfrm>
        </p:spPr>
      </p:pic>
    </p:spTree>
    <p:extLst>
      <p:ext uri="{BB962C8B-B14F-4D97-AF65-F5344CB8AC3E}">
        <p14:creationId xmlns:p14="http://schemas.microsoft.com/office/powerpoint/2010/main" val="277543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err="1"/>
              <a:t>Allosterische</a:t>
            </a:r>
            <a:r>
              <a:rPr lang="nl-NL" sz="3600" dirty="0"/>
              <a:t> enzymen volgen Michaelis-Menten niet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5985753" cy="4525963"/>
          </a:xfrm>
        </p:spPr>
        <p:txBody>
          <a:bodyPr/>
          <a:lstStyle/>
          <a:p>
            <a:r>
              <a:rPr lang="nl-NL" sz="2800" dirty="0" err="1"/>
              <a:t>Allosterische</a:t>
            </a:r>
            <a:r>
              <a:rPr lang="nl-NL" sz="2800" dirty="0"/>
              <a:t> enzymen kun je herkennen aan de vreemde kinetiek grafiek:</a:t>
            </a:r>
          </a:p>
          <a:p>
            <a:r>
              <a:rPr lang="nl-NL" sz="2800" dirty="0"/>
              <a:t>Geen sterke stijging van V</a:t>
            </a:r>
            <a:r>
              <a:rPr lang="nl-NL" sz="2800" baseline="-25000" dirty="0"/>
              <a:t>0</a:t>
            </a:r>
            <a:r>
              <a:rPr lang="nl-NL" sz="2800" dirty="0"/>
              <a:t> en een soort S-grafiek</a:t>
            </a:r>
          </a:p>
          <a:p>
            <a:r>
              <a:rPr lang="nl-NL" sz="2800" dirty="0" err="1"/>
              <a:t>Sigmoidal</a:t>
            </a:r>
            <a:r>
              <a:rPr lang="nl-NL" sz="2800" dirty="0"/>
              <a:t> curve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247" y="1600201"/>
            <a:ext cx="5057320" cy="48974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8A36E739-9989-4B49-85D8-EF5C87091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29"/>
          <a:stretch/>
        </p:blipFill>
        <p:spPr>
          <a:xfrm>
            <a:off x="3026823" y="4434839"/>
            <a:ext cx="3773424" cy="18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20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Veel </a:t>
            </a:r>
            <a:r>
              <a:rPr lang="nl-NL" dirty="0" err="1">
                <a:hlinkClick r:id="rId2"/>
              </a:rPr>
              <a:t>allosterische</a:t>
            </a:r>
            <a:r>
              <a:rPr lang="nl-NL" dirty="0">
                <a:hlinkClick r:id="rId2"/>
              </a:rPr>
              <a:t> enzymen zijn </a:t>
            </a:r>
            <a:r>
              <a:rPr lang="nl-NL" dirty="0" err="1">
                <a:hlinkClick r:id="rId2"/>
              </a:rPr>
              <a:t>multimeren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609600" y="1600201"/>
            <a:ext cx="10702834" cy="4525963"/>
          </a:xfrm>
        </p:spPr>
        <p:txBody>
          <a:bodyPr/>
          <a:lstStyle/>
          <a:p>
            <a:r>
              <a:rPr lang="nl-NL" sz="2400" dirty="0"/>
              <a:t>Elk monomeer heeft 2 toestanden</a:t>
            </a:r>
          </a:p>
          <a:p>
            <a:pPr lvl="1"/>
            <a:r>
              <a:rPr lang="nl-NL" sz="2400" dirty="0"/>
              <a:t>T (</a:t>
            </a:r>
            <a:r>
              <a:rPr lang="nl-NL" sz="2400" dirty="0" err="1"/>
              <a:t>tense</a:t>
            </a:r>
            <a:r>
              <a:rPr lang="nl-NL" sz="2400" dirty="0"/>
              <a:t>), bindt geen S en is niet actief en is meest stabiel</a:t>
            </a:r>
          </a:p>
          <a:p>
            <a:pPr lvl="1"/>
            <a:r>
              <a:rPr lang="nl-NL" sz="2400" dirty="0"/>
              <a:t>R (relaxed), bindt wel S en is wel actief</a:t>
            </a:r>
          </a:p>
          <a:p>
            <a:r>
              <a:rPr lang="nl-NL" sz="2400" dirty="0"/>
              <a:t>Regel: alle 4 moeten in of T of R zijn, geen combinaties mogelijk</a:t>
            </a:r>
          </a:p>
          <a:p>
            <a:r>
              <a:rPr lang="nl-NL" sz="2400" dirty="0"/>
              <a:t>Bij lage [S] meeste enzymen in T (meest stabiel, dus geen activiteit)</a:t>
            </a:r>
          </a:p>
          <a:p>
            <a:r>
              <a:rPr lang="nl-NL" sz="2400" dirty="0"/>
              <a:t>Beetje [S] kan dit niet veranderen</a:t>
            </a:r>
          </a:p>
          <a:p>
            <a:r>
              <a:rPr lang="nl-NL" sz="2400" dirty="0"/>
              <a:t>Pas bij hogere [S] gaan moleculen naar R, R gebonden met S is energetisch wel gunstig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966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Concerted</a:t>
            </a:r>
            <a:r>
              <a:rPr lang="nl-NL" dirty="0"/>
              <a:t> model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63" y="333376"/>
            <a:ext cx="7193386" cy="7003915"/>
          </a:xfrm>
        </p:spPr>
      </p:pic>
      <p:sp>
        <p:nvSpPr>
          <p:cNvPr id="5" name="Tekstvak 4"/>
          <p:cNvSpPr txBox="1"/>
          <p:nvPr/>
        </p:nvSpPr>
        <p:spPr>
          <a:xfrm>
            <a:off x="334434" y="2140086"/>
            <a:ext cx="4730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 err="1">
                <a:solidFill>
                  <a:srgbClr val="FF0000"/>
                </a:solidFill>
              </a:rPr>
              <a:t>Coöperativiteit</a:t>
            </a:r>
            <a:r>
              <a:rPr lang="nl-NL" sz="2400" dirty="0">
                <a:solidFill>
                  <a:srgbClr val="FF0000"/>
                </a:solidFill>
              </a:rPr>
              <a:t>: door het binden van 1 S binden de volgende S moleculen makkelijker</a:t>
            </a:r>
          </a:p>
        </p:txBody>
      </p:sp>
    </p:spTree>
    <p:extLst>
      <p:ext uri="{BB962C8B-B14F-4D97-AF65-F5344CB8AC3E}">
        <p14:creationId xmlns:p14="http://schemas.microsoft.com/office/powerpoint/2010/main" val="19000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werken de regulatiemoleculen nu?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26" y="2371286"/>
            <a:ext cx="4287894" cy="3555006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8464EAFF-D051-A148-A4F0-AEB2BD34F9EB}"/>
              </a:ext>
            </a:extLst>
          </p:cNvPr>
          <p:cNvSpPr txBox="1"/>
          <p:nvPr/>
        </p:nvSpPr>
        <p:spPr>
          <a:xfrm>
            <a:off x="813461" y="1886632"/>
            <a:ext cx="469295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Positieve regulatie: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/>
              <a:t>molecuul stabiliseert 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/>
              <a:t>concentratie R ↑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/>
              <a:t>grotere kans op binding van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Negatieve regulatie: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/>
              <a:t>molecuul stabiliseert 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/>
              <a:t>concentratie T ↑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/>
              <a:t>kleinere kans op binding van S</a:t>
            </a:r>
          </a:p>
          <a:p>
            <a:pPr lvl="1"/>
            <a:endParaRPr lang="nl-NL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8F25055-01A3-AE4D-A696-D14AA0412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22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Sequential</a:t>
            </a:r>
            <a:r>
              <a:rPr lang="nl-NL" dirty="0"/>
              <a:t> model, alternatieve theorie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In het </a:t>
            </a:r>
            <a:r>
              <a:rPr lang="nl-NL" sz="2800" dirty="0" err="1"/>
              <a:t>concerted</a:t>
            </a:r>
            <a:r>
              <a:rPr lang="nl-NL" sz="2800" dirty="0"/>
              <a:t> model heeft een enzym 2 toestanden, T en R</a:t>
            </a:r>
          </a:p>
          <a:p>
            <a:r>
              <a:rPr lang="nl-NL" sz="2800" dirty="0"/>
              <a:t>Een alternatief is dat binden van S structuren van andere </a:t>
            </a:r>
            <a:r>
              <a:rPr lang="nl-NL" sz="2800" dirty="0" err="1"/>
              <a:t>subunits</a:t>
            </a:r>
            <a:r>
              <a:rPr lang="nl-NL" sz="2800" dirty="0"/>
              <a:t> verandert, zodat S beter bindt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/>
              <a:t>In veel onderzochte enzymen blijkt een combinatie van beide modellen te kloppen </a:t>
            </a:r>
            <a:r>
              <a:rPr lang="nl-NL" sz="2800" dirty="0">
                <a:sym typeface="Wingdings"/>
              </a:rPr>
              <a:t> hemoglobine</a:t>
            </a:r>
            <a:endParaRPr lang="nl-NL" sz="2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3024982"/>
            <a:ext cx="8534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1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31466" y="-2809626"/>
            <a:ext cx="8329068" cy="11786683"/>
          </a:xfrm>
        </p:spPr>
      </p:pic>
    </p:spTree>
    <p:extLst>
      <p:ext uri="{BB962C8B-B14F-4D97-AF65-F5344CB8AC3E}">
        <p14:creationId xmlns:p14="http://schemas.microsoft.com/office/powerpoint/2010/main" val="1870886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Intermezzo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http://www.youtube.com/watch?v=ccgY4OscT5w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03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59011" y="5657672"/>
            <a:ext cx="1920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E= enzym</a:t>
            </a:r>
          </a:p>
          <a:p>
            <a:r>
              <a:rPr lang="nl-NL" sz="2400" dirty="0"/>
              <a:t>S= substraat</a:t>
            </a:r>
          </a:p>
          <a:p>
            <a:r>
              <a:rPr lang="nl-NL" sz="2400" dirty="0"/>
              <a:t>P= product</a:t>
            </a:r>
          </a:p>
        </p:txBody>
      </p:sp>
      <p:sp>
        <p:nvSpPr>
          <p:cNvPr id="6" name="Partial Circle 5">
            <a:extLst>
              <a:ext uri="{FF2B5EF4-FFF2-40B4-BE49-F238E27FC236}">
                <a16:creationId xmlns:a16="http://schemas.microsoft.com/office/drawing/2014/main" id="{17416049-B16A-4C7D-982B-6E94DBB905CE}"/>
              </a:ext>
            </a:extLst>
          </p:cNvPr>
          <p:cNvSpPr>
            <a:spLocks noChangeAspect="1"/>
          </p:cNvSpPr>
          <p:nvPr/>
        </p:nvSpPr>
        <p:spPr>
          <a:xfrm>
            <a:off x="5233482" y="1658950"/>
            <a:ext cx="1528572" cy="1487424"/>
          </a:xfrm>
          <a:prstGeom prst="pi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rgbClr val="92D050"/>
              </a:solidFill>
            </a:endParaRPr>
          </a:p>
        </p:txBody>
      </p:sp>
      <p:sp>
        <p:nvSpPr>
          <p:cNvPr id="13" name="Partial Circle 12">
            <a:extLst>
              <a:ext uri="{FF2B5EF4-FFF2-40B4-BE49-F238E27FC236}">
                <a16:creationId xmlns:a16="http://schemas.microsoft.com/office/drawing/2014/main" id="{5BCA726D-7496-43F3-8110-D80405E306BD}"/>
              </a:ext>
            </a:extLst>
          </p:cNvPr>
          <p:cNvSpPr>
            <a:spLocks noChangeAspect="1"/>
          </p:cNvSpPr>
          <p:nvPr/>
        </p:nvSpPr>
        <p:spPr>
          <a:xfrm>
            <a:off x="1843124" y="2369134"/>
            <a:ext cx="1528572" cy="1487424"/>
          </a:xfrm>
          <a:prstGeom prst="pi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15" name="Partial Circle 14">
            <a:extLst>
              <a:ext uri="{FF2B5EF4-FFF2-40B4-BE49-F238E27FC236}">
                <a16:creationId xmlns:a16="http://schemas.microsoft.com/office/drawing/2014/main" id="{70F37040-A57E-4F6D-8A0E-A553AA7AF79D}"/>
              </a:ext>
            </a:extLst>
          </p:cNvPr>
          <p:cNvSpPr>
            <a:spLocks noChangeAspect="1"/>
          </p:cNvSpPr>
          <p:nvPr/>
        </p:nvSpPr>
        <p:spPr>
          <a:xfrm>
            <a:off x="8105454" y="2369134"/>
            <a:ext cx="1528572" cy="1487424"/>
          </a:xfrm>
          <a:prstGeom prst="pi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92D050"/>
              </a:solidFill>
            </a:endParaRP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6CE3CFCD-6252-4F44-8BEE-1BFCAE923709}"/>
              </a:ext>
            </a:extLst>
          </p:cNvPr>
          <p:cNvSpPr>
            <a:spLocks noChangeAspect="1"/>
          </p:cNvSpPr>
          <p:nvPr/>
        </p:nvSpPr>
        <p:spPr>
          <a:xfrm>
            <a:off x="5997769" y="1500454"/>
            <a:ext cx="849630" cy="902208"/>
          </a:xfrm>
          <a:prstGeom prst="flowChartProcess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35D15698-0655-4421-B153-F87B20C819CB}"/>
              </a:ext>
            </a:extLst>
          </p:cNvPr>
          <p:cNvSpPr>
            <a:spLocks noChangeAspect="1"/>
          </p:cNvSpPr>
          <p:nvPr/>
        </p:nvSpPr>
        <p:spPr>
          <a:xfrm>
            <a:off x="2886830" y="1500454"/>
            <a:ext cx="849630" cy="902208"/>
          </a:xfrm>
          <a:prstGeom prst="flowChartProcess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77CDFA-7611-4C9F-932B-2F3AF82BD66B}"/>
              </a:ext>
            </a:extLst>
          </p:cNvPr>
          <p:cNvSpPr txBox="1"/>
          <p:nvPr/>
        </p:nvSpPr>
        <p:spPr>
          <a:xfrm>
            <a:off x="2278062" y="4230962"/>
            <a:ext cx="465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/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CC5383-FDB6-46C0-B757-1A72FD90C711}"/>
              </a:ext>
            </a:extLst>
          </p:cNvPr>
          <p:cNvSpPr txBox="1"/>
          <p:nvPr/>
        </p:nvSpPr>
        <p:spPr>
          <a:xfrm>
            <a:off x="5614291" y="4230962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/>
              <a:t>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347BA2-DCFA-4B6A-BE45-98D4CE3FFEC0}"/>
              </a:ext>
            </a:extLst>
          </p:cNvPr>
          <p:cNvSpPr txBox="1"/>
          <p:nvPr/>
        </p:nvSpPr>
        <p:spPr>
          <a:xfrm>
            <a:off x="8825640" y="4230962"/>
            <a:ext cx="457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/>
              <a:t>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3F6BAF-EAD4-49E2-8B5D-5E22BFBD0919}"/>
              </a:ext>
            </a:extLst>
          </p:cNvPr>
          <p:cNvSpPr txBox="1"/>
          <p:nvPr/>
        </p:nvSpPr>
        <p:spPr>
          <a:xfrm>
            <a:off x="2787512" y="4230962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/>
              <a:t>+   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B4AED-D016-437B-9650-2852A5F14323}"/>
              </a:ext>
            </a:extLst>
          </p:cNvPr>
          <p:cNvSpPr txBox="1"/>
          <p:nvPr/>
        </p:nvSpPr>
        <p:spPr>
          <a:xfrm>
            <a:off x="9293196" y="4230962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/>
              <a:t>+   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EA8B1A-C488-4AE8-850E-1546C046F4CE}"/>
              </a:ext>
            </a:extLst>
          </p:cNvPr>
          <p:cNvCxnSpPr>
            <a:cxnSpLocks/>
          </p:cNvCxnSpPr>
          <p:nvPr/>
        </p:nvCxnSpPr>
        <p:spPr>
          <a:xfrm>
            <a:off x="4112931" y="2356942"/>
            <a:ext cx="8734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D35B9E-B8EB-458E-927E-B59AEE724839}"/>
              </a:ext>
            </a:extLst>
          </p:cNvPr>
          <p:cNvCxnSpPr>
            <a:cxnSpLocks/>
          </p:cNvCxnSpPr>
          <p:nvPr/>
        </p:nvCxnSpPr>
        <p:spPr>
          <a:xfrm>
            <a:off x="7194142" y="2356942"/>
            <a:ext cx="8734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E1198F91-7536-4B92-B390-473288394EEB}"/>
              </a:ext>
            </a:extLst>
          </p:cNvPr>
          <p:cNvSpPr>
            <a:spLocks noChangeAspect="1"/>
          </p:cNvSpPr>
          <p:nvPr/>
        </p:nvSpPr>
        <p:spPr>
          <a:xfrm>
            <a:off x="9282816" y="1500454"/>
            <a:ext cx="849630" cy="902208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CFC558-155F-4B00-94C8-1AFC9F0761D6}"/>
              </a:ext>
            </a:extLst>
          </p:cNvPr>
          <p:cNvCxnSpPr>
            <a:cxnSpLocks/>
          </p:cNvCxnSpPr>
          <p:nvPr/>
        </p:nvCxnSpPr>
        <p:spPr>
          <a:xfrm rot="10800000">
            <a:off x="4112932" y="2600782"/>
            <a:ext cx="8734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3F882B-6650-4AF5-9EE4-FBAD9B403718}"/>
              </a:ext>
            </a:extLst>
          </p:cNvPr>
          <p:cNvCxnSpPr>
            <a:cxnSpLocks/>
          </p:cNvCxnSpPr>
          <p:nvPr/>
        </p:nvCxnSpPr>
        <p:spPr>
          <a:xfrm rot="10800000">
            <a:off x="7194142" y="2600782"/>
            <a:ext cx="87343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5">
            <a:extLst>
              <a:ext uri="{FF2B5EF4-FFF2-40B4-BE49-F238E27FC236}">
                <a16:creationId xmlns:a16="http://schemas.microsoft.com/office/drawing/2014/main" id="{0084110F-D06C-4B03-890A-F53F04FDAC19}"/>
              </a:ext>
            </a:extLst>
          </p:cNvPr>
          <p:cNvSpPr/>
          <p:nvPr/>
        </p:nvSpPr>
        <p:spPr>
          <a:xfrm>
            <a:off x="1787074" y="27885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 dirty="0">
                <a:cs typeface="Arial"/>
              </a:rPr>
              <a:t>Enzym gekatalyseerde reacties</a:t>
            </a: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411D5D0B-B469-094D-B427-FD286D4F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61" y="5139463"/>
            <a:ext cx="3874185" cy="109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9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0D5D3-5A5F-344A-9815-E31E639B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Michaelis-Menten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597D50F-76FF-224E-988A-57B17978B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056456" cy="4525963"/>
          </a:xfrm>
        </p:spPr>
        <p:txBody>
          <a:bodyPr/>
          <a:lstStyle/>
          <a:p>
            <a:r>
              <a:rPr lang="nl-NL" dirty="0" err="1">
                <a:solidFill>
                  <a:srgbClr val="0070C0"/>
                </a:solidFill>
              </a:rPr>
              <a:t>V</a:t>
            </a:r>
            <a:r>
              <a:rPr lang="nl-NL" baseline="-25000" dirty="0" err="1">
                <a:solidFill>
                  <a:srgbClr val="0070C0"/>
                </a:solidFill>
              </a:rPr>
              <a:t>max</a:t>
            </a:r>
            <a:r>
              <a:rPr lang="nl-NL" dirty="0">
                <a:solidFill>
                  <a:srgbClr val="0070C0"/>
                </a:solidFill>
              </a:rPr>
              <a:t> </a:t>
            </a:r>
            <a:r>
              <a:rPr lang="nl-NL" sz="2400" dirty="0">
                <a:solidFill>
                  <a:srgbClr val="0070C0"/>
                </a:solidFill>
              </a:rPr>
              <a:t>”hoe snel een enzym substraat kan omzetten in product”</a:t>
            </a:r>
          </a:p>
          <a:p>
            <a:r>
              <a:rPr lang="nl-NL" dirty="0">
                <a:solidFill>
                  <a:srgbClr val="A31BA0"/>
                </a:solidFill>
              </a:rPr>
              <a:t>K</a:t>
            </a:r>
            <a:r>
              <a:rPr lang="nl-NL" baseline="-25000" dirty="0">
                <a:solidFill>
                  <a:srgbClr val="A31BA0"/>
                </a:solidFill>
              </a:rPr>
              <a:t>m </a:t>
            </a:r>
            <a:r>
              <a:rPr lang="nl-NL" sz="2400" dirty="0">
                <a:solidFill>
                  <a:srgbClr val="A31BA0"/>
                </a:solidFill>
              </a:rPr>
              <a:t>“hoe goed enzym en substraat kunnen binden”</a:t>
            </a:r>
            <a:endParaRPr lang="nl-NL" sz="2400" baseline="-25000" dirty="0">
              <a:solidFill>
                <a:srgbClr val="A31BA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C25E56B-4432-8E40-8A04-1BB8EFD89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056" y="1319626"/>
            <a:ext cx="5191511" cy="508711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43D4645-7722-5B48-B7D8-CBDD1EDA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" y="3863181"/>
            <a:ext cx="5949823" cy="1675193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5D2B7186-C464-324F-982A-1FB2EF9D2081}"/>
              </a:ext>
            </a:extLst>
          </p:cNvPr>
          <p:cNvSpPr/>
          <p:nvPr/>
        </p:nvSpPr>
        <p:spPr>
          <a:xfrm>
            <a:off x="3943350" y="4183380"/>
            <a:ext cx="571500" cy="502920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19F093D-5298-8A44-A5B3-A82B23A58F3E}"/>
              </a:ext>
            </a:extLst>
          </p:cNvPr>
          <p:cNvSpPr/>
          <p:nvPr/>
        </p:nvSpPr>
        <p:spPr>
          <a:xfrm>
            <a:off x="2415540" y="4183380"/>
            <a:ext cx="807720" cy="1177290"/>
          </a:xfrm>
          <a:prstGeom prst="rect">
            <a:avLst/>
          </a:prstGeom>
          <a:solidFill>
            <a:srgbClr val="A31B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711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Competitive</a:t>
            </a:r>
            <a:r>
              <a:rPr lang="nl-NL" dirty="0"/>
              <a:t> </a:t>
            </a:r>
            <a:r>
              <a:rPr lang="nl-NL" dirty="0" err="1"/>
              <a:t>inhibition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7100047" cy="4525963"/>
          </a:xfrm>
        </p:spPr>
        <p:txBody>
          <a:bodyPr/>
          <a:lstStyle/>
          <a:p>
            <a:r>
              <a:rPr lang="nl-NL" sz="2800" dirty="0" err="1"/>
              <a:t>Competitive</a:t>
            </a:r>
            <a:r>
              <a:rPr lang="nl-NL" sz="2800" dirty="0"/>
              <a:t> inhibitor bindt aan </a:t>
            </a:r>
            <a:r>
              <a:rPr lang="nl-NL" sz="2800" dirty="0" err="1"/>
              <a:t>active</a:t>
            </a:r>
            <a:r>
              <a:rPr lang="nl-NL" sz="2800" dirty="0"/>
              <a:t> site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400" dirty="0" err="1"/>
              <a:t>Rate</a:t>
            </a:r>
            <a:r>
              <a:rPr lang="nl-NL" sz="2400" dirty="0"/>
              <a:t> wordt verlaagd doordat er minder ES gevormd wordt</a:t>
            </a:r>
          </a:p>
          <a:p>
            <a:endParaRPr lang="nl-NL" sz="2400" dirty="0"/>
          </a:p>
          <a:p>
            <a:r>
              <a:rPr lang="nl-NL" sz="2400" dirty="0"/>
              <a:t>Kan worden “bestreden” door meer substraat toe te dienen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t="23122" r="7655" b="55272"/>
          <a:stretch/>
        </p:blipFill>
        <p:spPr>
          <a:xfrm>
            <a:off x="1015751" y="2106706"/>
            <a:ext cx="2803214" cy="141194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69" y="1362029"/>
            <a:ext cx="3728398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6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Uncompetitive</a:t>
            </a:r>
            <a:r>
              <a:rPr lang="nl-NL" dirty="0"/>
              <a:t> </a:t>
            </a:r>
            <a:r>
              <a:rPr lang="nl-NL" dirty="0" err="1"/>
              <a:t>inhibition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7100047" cy="4525963"/>
          </a:xfrm>
        </p:spPr>
        <p:txBody>
          <a:bodyPr/>
          <a:lstStyle/>
          <a:p>
            <a:r>
              <a:rPr lang="nl-NL" sz="2800" dirty="0" err="1"/>
              <a:t>Uncompetitive</a:t>
            </a:r>
            <a:r>
              <a:rPr lang="nl-NL" sz="2800" dirty="0"/>
              <a:t> inhibitor bindt aan </a:t>
            </a:r>
            <a:r>
              <a:rPr lang="nl-NL" sz="2800" dirty="0" err="1"/>
              <a:t>active</a:t>
            </a:r>
            <a:r>
              <a:rPr lang="nl-NL" sz="2800" dirty="0"/>
              <a:t> site nadat substraat gebonden is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800" dirty="0" err="1"/>
              <a:t>Rate</a:t>
            </a:r>
            <a:r>
              <a:rPr lang="nl-NL" sz="2800" dirty="0"/>
              <a:t> wordt verlaagd doordat er geen product gevormd kan worden</a:t>
            </a:r>
          </a:p>
          <a:p>
            <a:endParaRPr lang="nl-NL" sz="2800" dirty="0"/>
          </a:p>
          <a:p>
            <a:r>
              <a:rPr lang="nl-NL" sz="2800" dirty="0"/>
              <a:t>Meer substraat toedienen heeft geen zin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48013" r="-93" b="30381"/>
          <a:stretch/>
        </p:blipFill>
        <p:spPr>
          <a:xfrm>
            <a:off x="984758" y="2555743"/>
            <a:ext cx="2982508" cy="141194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98" y="927848"/>
            <a:ext cx="360585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9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Noncompetitive</a:t>
            </a:r>
            <a:r>
              <a:rPr lang="nl-NL" dirty="0"/>
              <a:t> </a:t>
            </a:r>
            <a:r>
              <a:rPr lang="nl-NL" dirty="0" err="1"/>
              <a:t>inhibition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1600201"/>
            <a:ext cx="7100047" cy="4525963"/>
          </a:xfrm>
        </p:spPr>
        <p:txBody>
          <a:bodyPr/>
          <a:lstStyle/>
          <a:p>
            <a:r>
              <a:rPr lang="nl-NL" sz="2800" dirty="0" err="1"/>
              <a:t>Noncompetitive</a:t>
            </a:r>
            <a:r>
              <a:rPr lang="nl-NL" sz="2800" dirty="0"/>
              <a:t> inhibitor bindt aan andere plek dan </a:t>
            </a:r>
            <a:r>
              <a:rPr lang="nl-NL" sz="2800" dirty="0" err="1"/>
              <a:t>active</a:t>
            </a:r>
            <a:r>
              <a:rPr lang="nl-NL" sz="2800" dirty="0"/>
              <a:t> site</a:t>
            </a:r>
          </a:p>
          <a:p>
            <a:endParaRPr lang="nl-NL" sz="2800" dirty="0"/>
          </a:p>
          <a:p>
            <a:endParaRPr lang="nl-NL" sz="2800" dirty="0"/>
          </a:p>
          <a:p>
            <a:endParaRPr lang="nl-NL" sz="2800" dirty="0"/>
          </a:p>
          <a:p>
            <a:r>
              <a:rPr lang="nl-NL" sz="2400" dirty="0" err="1"/>
              <a:t>Rate</a:t>
            </a:r>
            <a:r>
              <a:rPr lang="nl-NL" sz="2400" dirty="0"/>
              <a:t> wordt verlaagd doordat </a:t>
            </a:r>
            <a:r>
              <a:rPr lang="nl-NL" sz="2400" dirty="0" err="1"/>
              <a:t>active</a:t>
            </a:r>
            <a:r>
              <a:rPr lang="nl-NL" sz="2400" dirty="0"/>
              <a:t> site niet meer “</a:t>
            </a:r>
            <a:r>
              <a:rPr lang="nl-NL" sz="2400" dirty="0" err="1"/>
              <a:t>active</a:t>
            </a:r>
            <a:r>
              <a:rPr lang="nl-NL" sz="2400" dirty="0"/>
              <a:t>” is</a:t>
            </a:r>
          </a:p>
          <a:p>
            <a:endParaRPr lang="nl-NL" sz="2400" dirty="0"/>
          </a:p>
          <a:p>
            <a:r>
              <a:rPr lang="nl-NL" sz="2400" dirty="0"/>
              <a:t>Meer substraat toedienen heeft geen zin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70286" r="7069" b="8108"/>
          <a:stretch/>
        </p:blipFill>
        <p:spPr>
          <a:xfrm>
            <a:off x="997821" y="2516554"/>
            <a:ext cx="2982508" cy="141194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25" y="1469784"/>
            <a:ext cx="3674937" cy="47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Kinetische verschillen tussen inhibitors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01" y="2079812"/>
            <a:ext cx="3373362" cy="452596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36" y="1818980"/>
            <a:ext cx="3674937" cy="478679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830190" y="1470212"/>
            <a:ext cx="9695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Competitive</a:t>
            </a:r>
            <a:r>
              <a:rPr lang="nl-NL" sz="2400" dirty="0"/>
              <a:t>							</a:t>
            </a:r>
            <a:r>
              <a:rPr lang="nl-NL" sz="2400" dirty="0" err="1"/>
              <a:t>Noncompetitive</a:t>
            </a:r>
            <a:endParaRPr lang="nl-NL" sz="2400" dirty="0"/>
          </a:p>
        </p:txBody>
      </p:sp>
      <p:sp>
        <p:nvSpPr>
          <p:cNvPr id="8" name="Tekstvak 7"/>
          <p:cNvSpPr txBox="1"/>
          <p:nvPr/>
        </p:nvSpPr>
        <p:spPr>
          <a:xfrm>
            <a:off x="830190" y="2348753"/>
            <a:ext cx="2318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i="1" dirty="0">
                <a:solidFill>
                  <a:srgbClr val="7030A0"/>
                </a:solidFill>
              </a:rPr>
              <a:t>K</a:t>
            </a:r>
            <a:r>
              <a:rPr lang="nl-NL" sz="2400" baseline="-25000" dirty="0">
                <a:solidFill>
                  <a:srgbClr val="7030A0"/>
                </a:solidFill>
              </a:rPr>
              <a:t>M</a:t>
            </a:r>
            <a:r>
              <a:rPr lang="nl-NL" sz="2400" dirty="0">
                <a:solidFill>
                  <a:srgbClr val="7030A0"/>
                </a:solidFill>
              </a:rPr>
              <a:t> verhoogd</a:t>
            </a:r>
          </a:p>
          <a:p>
            <a:r>
              <a:rPr lang="nl-NL" sz="2400" dirty="0" err="1">
                <a:solidFill>
                  <a:srgbClr val="0070C0"/>
                </a:solidFill>
              </a:rPr>
              <a:t>V</a:t>
            </a:r>
            <a:r>
              <a:rPr lang="nl-NL" sz="2400" baseline="-25000" dirty="0" err="1">
                <a:solidFill>
                  <a:srgbClr val="0070C0"/>
                </a:solidFill>
              </a:rPr>
              <a:t>max</a:t>
            </a:r>
            <a:r>
              <a:rPr lang="nl-NL" sz="2400" dirty="0">
                <a:solidFill>
                  <a:srgbClr val="0070C0"/>
                </a:solidFill>
              </a:rPr>
              <a:t> blijft zelfde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5719188" y="2348753"/>
            <a:ext cx="2101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i="1" dirty="0">
                <a:solidFill>
                  <a:srgbClr val="7030A0"/>
                </a:solidFill>
              </a:rPr>
              <a:t>K</a:t>
            </a:r>
            <a:r>
              <a:rPr lang="nl-NL" sz="2400" baseline="-25000" dirty="0">
                <a:solidFill>
                  <a:srgbClr val="7030A0"/>
                </a:solidFill>
              </a:rPr>
              <a:t>M</a:t>
            </a:r>
            <a:r>
              <a:rPr lang="nl-NL" sz="2400" dirty="0">
                <a:solidFill>
                  <a:srgbClr val="7030A0"/>
                </a:solidFill>
              </a:rPr>
              <a:t> blijft zelfde</a:t>
            </a:r>
          </a:p>
          <a:p>
            <a:r>
              <a:rPr lang="nl-NL" sz="2400" dirty="0" err="1">
                <a:solidFill>
                  <a:srgbClr val="0070C0"/>
                </a:solidFill>
              </a:rPr>
              <a:t>V</a:t>
            </a:r>
            <a:r>
              <a:rPr lang="nl-NL" sz="2400" baseline="-25000" dirty="0" err="1">
                <a:solidFill>
                  <a:srgbClr val="0070C0"/>
                </a:solidFill>
              </a:rPr>
              <a:t>max</a:t>
            </a:r>
            <a:r>
              <a:rPr lang="nl-NL" sz="2400" dirty="0">
                <a:solidFill>
                  <a:srgbClr val="0070C0"/>
                </a:solidFill>
              </a:rPr>
              <a:t> verlaagd</a:t>
            </a:r>
          </a:p>
        </p:txBody>
      </p:sp>
      <p:sp>
        <p:nvSpPr>
          <p:cNvPr id="10" name="Ovaal 9"/>
          <p:cNvSpPr/>
          <p:nvPr/>
        </p:nvSpPr>
        <p:spPr>
          <a:xfrm>
            <a:off x="3458966" y="1988753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/>
          <p:cNvSpPr txBox="1"/>
          <p:nvPr/>
        </p:nvSpPr>
        <p:spPr>
          <a:xfrm>
            <a:off x="3638966" y="1653604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[S] lijkt verlaagd</a:t>
            </a:r>
          </a:p>
        </p:txBody>
      </p:sp>
      <p:sp>
        <p:nvSpPr>
          <p:cNvPr id="12" name="Ovaal 11"/>
          <p:cNvSpPr/>
          <p:nvPr/>
        </p:nvSpPr>
        <p:spPr>
          <a:xfrm>
            <a:off x="8524025" y="202293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6696751" y="189514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FF0000"/>
                </a:solidFill>
              </a:rPr>
              <a:t>E </a:t>
            </a:r>
            <a:r>
              <a:rPr lang="nl-NL" dirty="0">
                <a:solidFill>
                  <a:srgbClr val="FF0000"/>
                </a:solidFill>
              </a:rPr>
              <a:t>lijkt verlaagd</a:t>
            </a:r>
          </a:p>
        </p:txBody>
      </p:sp>
    </p:spTree>
    <p:extLst>
      <p:ext uri="{BB962C8B-B14F-4D97-AF65-F5344CB8AC3E}">
        <p14:creationId xmlns:p14="http://schemas.microsoft.com/office/powerpoint/2010/main" val="113569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34" y="2079812"/>
            <a:ext cx="3149597" cy="4525963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Kinetische verschillen tussen inhibitors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836" y="1818980"/>
            <a:ext cx="3674937" cy="478679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830190" y="1470212"/>
            <a:ext cx="10618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/>
              <a:t>Uncompetitive</a:t>
            </a:r>
            <a:r>
              <a:rPr lang="nl-NL" sz="2400" dirty="0"/>
              <a:t>							</a:t>
            </a:r>
            <a:r>
              <a:rPr lang="nl-NL" sz="2400" dirty="0" err="1"/>
              <a:t>Noncompetitive</a:t>
            </a:r>
            <a:endParaRPr lang="nl-NL" sz="2400" dirty="0"/>
          </a:p>
        </p:txBody>
      </p:sp>
      <p:sp>
        <p:nvSpPr>
          <p:cNvPr id="8" name="Tekstvak 7"/>
          <p:cNvSpPr txBox="1"/>
          <p:nvPr/>
        </p:nvSpPr>
        <p:spPr>
          <a:xfrm>
            <a:off x="830190" y="2348753"/>
            <a:ext cx="204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i="1" dirty="0">
                <a:solidFill>
                  <a:srgbClr val="A31BA0"/>
                </a:solidFill>
              </a:rPr>
              <a:t>K</a:t>
            </a:r>
            <a:r>
              <a:rPr lang="nl-NL" sz="2400" baseline="-25000" dirty="0">
                <a:solidFill>
                  <a:srgbClr val="A31BA0"/>
                </a:solidFill>
              </a:rPr>
              <a:t>M</a:t>
            </a:r>
            <a:r>
              <a:rPr lang="nl-NL" sz="2400" dirty="0">
                <a:solidFill>
                  <a:srgbClr val="A31BA0"/>
                </a:solidFill>
              </a:rPr>
              <a:t> verhoogd</a:t>
            </a:r>
          </a:p>
          <a:p>
            <a:r>
              <a:rPr lang="nl-NL" sz="2400" dirty="0" err="1">
                <a:solidFill>
                  <a:srgbClr val="0070C0"/>
                </a:solidFill>
              </a:rPr>
              <a:t>V</a:t>
            </a:r>
            <a:r>
              <a:rPr lang="nl-NL" sz="2400" baseline="-25000" dirty="0" err="1">
                <a:solidFill>
                  <a:srgbClr val="0070C0"/>
                </a:solidFill>
              </a:rPr>
              <a:t>max</a:t>
            </a:r>
            <a:r>
              <a:rPr lang="nl-NL" sz="2400" dirty="0">
                <a:solidFill>
                  <a:srgbClr val="0070C0"/>
                </a:solidFill>
              </a:rPr>
              <a:t> verlaagd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5719188" y="2348753"/>
            <a:ext cx="2101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i="1" dirty="0">
                <a:solidFill>
                  <a:srgbClr val="A31BA0"/>
                </a:solidFill>
              </a:rPr>
              <a:t>K</a:t>
            </a:r>
            <a:r>
              <a:rPr lang="nl-NL" sz="2400" baseline="-25000" dirty="0">
                <a:solidFill>
                  <a:srgbClr val="A31BA0"/>
                </a:solidFill>
              </a:rPr>
              <a:t>M</a:t>
            </a:r>
            <a:r>
              <a:rPr lang="nl-NL" sz="2400" dirty="0">
                <a:solidFill>
                  <a:srgbClr val="A31BA0"/>
                </a:solidFill>
              </a:rPr>
              <a:t> blijft zelfde</a:t>
            </a:r>
          </a:p>
          <a:p>
            <a:r>
              <a:rPr lang="nl-NL" sz="2400" dirty="0" err="1">
                <a:solidFill>
                  <a:srgbClr val="0070C0"/>
                </a:solidFill>
              </a:rPr>
              <a:t>V</a:t>
            </a:r>
            <a:r>
              <a:rPr lang="nl-NL" sz="2400" baseline="-25000" dirty="0" err="1">
                <a:solidFill>
                  <a:srgbClr val="0070C0"/>
                </a:solidFill>
              </a:rPr>
              <a:t>max</a:t>
            </a:r>
            <a:r>
              <a:rPr lang="nl-NL" sz="2400" dirty="0">
                <a:solidFill>
                  <a:srgbClr val="0070C0"/>
                </a:solidFill>
              </a:rPr>
              <a:t> verlaagd</a:t>
            </a:r>
          </a:p>
        </p:txBody>
      </p:sp>
      <p:sp>
        <p:nvSpPr>
          <p:cNvPr id="10" name="Ovaal 9"/>
          <p:cNvSpPr/>
          <p:nvPr/>
        </p:nvSpPr>
        <p:spPr>
          <a:xfrm>
            <a:off x="4052327" y="2226238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/>
          <p:cNvSpPr txBox="1"/>
          <p:nvPr/>
        </p:nvSpPr>
        <p:spPr>
          <a:xfrm>
            <a:off x="3638966" y="165360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[ES] wordt verlaagd</a:t>
            </a:r>
          </a:p>
        </p:txBody>
      </p:sp>
      <p:sp>
        <p:nvSpPr>
          <p:cNvPr id="12" name="Ovaal 11"/>
          <p:cNvSpPr/>
          <p:nvPr/>
        </p:nvSpPr>
        <p:spPr>
          <a:xfrm>
            <a:off x="8524025" y="2022936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/>
        </p:nvSpPr>
        <p:spPr>
          <a:xfrm>
            <a:off x="6696751" y="189514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solidFill>
                  <a:srgbClr val="FF0000"/>
                </a:solidFill>
              </a:rPr>
              <a:t>E </a:t>
            </a:r>
            <a:r>
              <a:rPr lang="nl-NL" dirty="0">
                <a:solidFill>
                  <a:srgbClr val="FF0000"/>
                </a:solidFill>
              </a:rPr>
              <a:t>lijkt verlaagd</a:t>
            </a:r>
          </a:p>
        </p:txBody>
      </p:sp>
    </p:spTree>
    <p:extLst>
      <p:ext uri="{BB962C8B-B14F-4D97-AF65-F5344CB8AC3E}">
        <p14:creationId xmlns:p14="http://schemas.microsoft.com/office/powerpoint/2010/main" val="256918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build="allAtOnce"/>
    </p:bldLst>
  </p:timing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11171</TotalTime>
  <Words>794</Words>
  <Application>Microsoft Macintosh PowerPoint</Application>
  <PresentationFormat>Breedbeeld</PresentationFormat>
  <Paragraphs>136</Paragraphs>
  <Slides>29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2" baseType="lpstr">
      <vt:lpstr>Arial</vt:lpstr>
      <vt:lpstr>Calibri</vt:lpstr>
      <vt:lpstr>Hanze MD</vt:lpstr>
      <vt:lpstr>Biochemie 1 voor bioinformatici </vt:lpstr>
      <vt:lpstr>Inhibitie van enzymen</vt:lpstr>
      <vt:lpstr>PowerPoint-presentatie</vt:lpstr>
      <vt:lpstr>Michaelis-Menten</vt:lpstr>
      <vt:lpstr>Competitive inhibition</vt:lpstr>
      <vt:lpstr>Uncompetitive inhibition</vt:lpstr>
      <vt:lpstr>Noncompetitive inhibition</vt:lpstr>
      <vt:lpstr>Kinetische verschillen tussen inhibitors</vt:lpstr>
      <vt:lpstr>Kinetische verschillen tussen inhibitors</vt:lpstr>
      <vt:lpstr>Lineweaver Burk plot</vt:lpstr>
      <vt:lpstr>PowerPoint-presentatie</vt:lpstr>
      <vt:lpstr>Lineweaver-Burk representatie</vt:lpstr>
      <vt:lpstr>Irreversible inhibitors</vt:lpstr>
      <vt:lpstr>Irreversible inhibitors</vt:lpstr>
      <vt:lpstr>PowerPoint-presentatie</vt:lpstr>
      <vt:lpstr>PowerPoint-presentatie</vt:lpstr>
      <vt:lpstr>PowerPoint-presentatie</vt:lpstr>
      <vt:lpstr>Intermezzo</vt:lpstr>
      <vt:lpstr>Alle (metabole) pathways moeten gereguleerd worden</vt:lpstr>
      <vt:lpstr>Allosterische enzymen (7.3)</vt:lpstr>
      <vt:lpstr>Pathway regulatie</vt:lpstr>
      <vt:lpstr>Pathway regulatie</vt:lpstr>
      <vt:lpstr>Allosterische enzymen volgen Michaelis-Menten niet</vt:lpstr>
      <vt:lpstr>Veel allosterische enzymen zijn multimeren</vt:lpstr>
      <vt:lpstr>Concerted model</vt:lpstr>
      <vt:lpstr>Hoe werken de regulatiemoleculen nu?</vt:lpstr>
      <vt:lpstr>Sequential model, alternatieve theorie</vt:lpstr>
      <vt:lpstr>PowerPoint-presentatie</vt:lpstr>
      <vt:lpstr>Intermezzo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Biochemie 1 voor bioinformatici </dc:title>
  <dc:creator>Nabuurs SM, Sanne</dc:creator>
  <cp:lastModifiedBy>Nabuurs SM, Sanne</cp:lastModifiedBy>
  <cp:revision>123</cp:revision>
  <dcterms:created xsi:type="dcterms:W3CDTF">2016-07-08T12:55:23Z</dcterms:created>
  <dcterms:modified xsi:type="dcterms:W3CDTF">2021-10-29T09:14:26Z</dcterms:modified>
</cp:coreProperties>
</file>